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hYXI2bc8ovtqqWozq41ke/aQe7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54C022-7D23-4BA7-B451-47F06DE88467}">
  <a:tblStyle styleId="{C654C022-7D23-4BA7-B451-47F06DE884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9419171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094191713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>
            <p:ph type="ctr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Calibri"/>
              <a:buNone/>
            </a:pPr>
            <a:r>
              <a:rPr lang="pl-PL" sz="11500"/>
              <a:t>Symulowanie wizualne</a:t>
            </a:r>
            <a:endParaRPr sz="11500"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965200" y="4572002"/>
            <a:ext cx="10261600" cy="120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pl-PL" sz="2700"/>
              <a:t>Tomasz Grzybowski, </a:t>
            </a:r>
            <a:br>
              <a:rPr lang="pl-PL" sz="2700"/>
            </a:br>
            <a:r>
              <a:rPr lang="pl-PL" sz="2700"/>
              <a:t>Anna Nowak, </a:t>
            </a:r>
            <a:br>
              <a:rPr lang="pl-PL" sz="2700"/>
            </a:br>
            <a:r>
              <a:rPr lang="pl-PL" sz="2700"/>
              <a:t>Dominik Strzałko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>
            <p:ph type="title"/>
          </p:nvPr>
        </p:nvSpPr>
        <p:spPr>
          <a:xfrm>
            <a:off x="558218" y="633711"/>
            <a:ext cx="480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Dane uczące</a:t>
            </a:r>
            <a:endParaRPr/>
          </a:p>
        </p:txBody>
      </p:sp>
      <p:cxnSp>
        <p:nvCxnSpPr>
          <p:cNvPr id="105" name="Google Shape;105;p2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647700" y="2269323"/>
            <a:ext cx="480060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pl-PL" sz="2400">
                <a:solidFill>
                  <a:schemeClr val="lt1"/>
                </a:solidFill>
              </a:rPr>
              <a:t>Pięć gatunków drzew</a:t>
            </a:r>
            <a:endParaRPr sz="2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pl-PL" sz="2400">
                <a:solidFill>
                  <a:schemeClr val="lt1"/>
                </a:solidFill>
              </a:rPr>
              <a:t>Trzy różne zbiory zdjęć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pl-PL" sz="2400">
                <a:solidFill>
                  <a:schemeClr val="lt1"/>
                </a:solidFill>
              </a:rPr>
              <a:t>Dwie ścieżki kamery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„dron mode”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„walk mode”</a:t>
            </a:r>
            <a:endParaRPr/>
          </a:p>
        </p:txBody>
      </p:sp>
      <p:cxnSp>
        <p:nvCxnSpPr>
          <p:cNvPr id="107" name="Google Shape;107;p2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Obraz zawierający drzewo, roślina, bujny&#10;&#10;Opis wygenerowany automatycznie" id="108" name="Google Shape;108;p2"/>
          <p:cNvPicPr preferRelativeResize="0"/>
          <p:nvPr/>
        </p:nvPicPr>
        <p:blipFill rotWithShape="1">
          <a:blip r:embed="rId3">
            <a:alphaModFix/>
          </a:blip>
          <a:srcRect b="11652" l="0" r="0" t="0"/>
          <a:stretch/>
        </p:blipFill>
        <p:spPr>
          <a:xfrm>
            <a:off x="7231579" y="34290"/>
            <a:ext cx="4507992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rawa, drzewo, zewnętrzne, roślina&#10;&#10;Opis wygenerowany automatycznie" id="109" name="Google Shape;109;p2"/>
          <p:cNvPicPr preferRelativeResize="0"/>
          <p:nvPr/>
        </p:nvPicPr>
        <p:blipFill rotWithShape="1">
          <a:blip r:embed="rId4">
            <a:alphaModFix/>
          </a:blip>
          <a:srcRect b="4369" l="0" r="0" t="7283"/>
          <a:stretch/>
        </p:blipFill>
        <p:spPr>
          <a:xfrm>
            <a:off x="7231579" y="2308860"/>
            <a:ext cx="4507992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drzewo, zewnętrzne, nocne niebo&#10;&#10;Opis wygenerowany automatycznie" id="110" name="Google Shape;110;p2"/>
          <p:cNvPicPr preferRelativeResize="0"/>
          <p:nvPr/>
        </p:nvPicPr>
        <p:blipFill rotWithShape="1">
          <a:blip r:embed="rId5">
            <a:alphaModFix/>
          </a:blip>
          <a:srcRect b="11652" l="0" r="0" t="0"/>
          <a:stretch/>
        </p:blipFill>
        <p:spPr>
          <a:xfrm>
            <a:off x="7231579" y="4617720"/>
            <a:ext cx="4507992" cy="22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title"/>
          </p:nvPr>
        </p:nvSpPr>
        <p:spPr>
          <a:xfrm>
            <a:off x="558218" y="633711"/>
            <a:ext cx="480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Generowanie danych</a:t>
            </a:r>
            <a:endParaRPr/>
          </a:p>
        </p:txBody>
      </p:sp>
      <p:cxnSp>
        <p:nvCxnSpPr>
          <p:cNvPr id="117" name="Google Shape;117;p3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3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Obraz zawierający trawa, drzewo, zewnętrzne, pole&#10;&#10;Opis wygenerowany automatycznie"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240" y="2465584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drzewo, zewnętrzne, las, zalesiony&#10;&#10;Opis wygenerowany automatycznie"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686" y="2465584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41917139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0941917139_0_5"/>
          <p:cNvSpPr txBox="1"/>
          <p:nvPr>
            <p:ph type="title"/>
          </p:nvPr>
        </p:nvSpPr>
        <p:spPr>
          <a:xfrm>
            <a:off x="558226" y="633700"/>
            <a:ext cx="560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Generowanie danych - GUI</a:t>
            </a:r>
            <a:endParaRPr/>
          </a:p>
        </p:txBody>
      </p:sp>
      <p:cxnSp>
        <p:nvCxnSpPr>
          <p:cNvPr id="127" name="Google Shape;127;g10941917139_0_5"/>
          <p:cNvCxnSpPr/>
          <p:nvPr/>
        </p:nvCxnSpPr>
        <p:spPr>
          <a:xfrm rot="10800000">
            <a:off x="0" y="2026340"/>
            <a:ext cx="60960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g10941917139_0_5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9" name="Google Shape;129;g1094191713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50" y="2400113"/>
            <a:ext cx="3559250" cy="39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094191713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513" y="2694175"/>
            <a:ext cx="19716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>
            <p:ph type="title"/>
          </p:nvPr>
        </p:nvSpPr>
        <p:spPr>
          <a:xfrm>
            <a:off x="558218" y="633711"/>
            <a:ext cx="480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Rozpoznawanie gatunków – podejście pierwsze</a:t>
            </a:r>
            <a:endParaRPr/>
          </a:p>
        </p:txBody>
      </p:sp>
      <p:cxnSp>
        <p:nvCxnSpPr>
          <p:cNvPr id="137" name="Google Shape;137;p4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647700" y="2269323"/>
            <a:ext cx="480060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pl-PL" sz="2400">
                <a:solidFill>
                  <a:schemeClr val="lt1"/>
                </a:solidFill>
              </a:rPr>
              <a:t>Zbiory danych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Ponad 1400 zdjęć dzielone po równo (1 vs 1)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Ponad 800 zdjęć dzielone po równo </a:t>
            </a:r>
            <a:br>
              <a:rPr lang="pl-PL" sz="2000">
                <a:solidFill>
                  <a:schemeClr val="lt1"/>
                </a:solidFill>
              </a:rPr>
            </a:br>
            <a:r>
              <a:rPr lang="pl-PL" sz="2000">
                <a:solidFill>
                  <a:schemeClr val="lt1"/>
                </a:solidFill>
              </a:rPr>
              <a:t>(1 vs reszta)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pl-PL" sz="2400">
                <a:solidFill>
                  <a:schemeClr val="lt1"/>
                </a:solidFill>
              </a:rPr>
              <a:t>Preprocessing zdjęć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Zmniejszenie do rozmiarów 204 x 102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Pozostawienie</a:t>
            </a:r>
            <a:r>
              <a:rPr lang="pl-PL" sz="2000">
                <a:solidFill>
                  <a:schemeClr val="lt1"/>
                </a:solidFill>
              </a:rPr>
              <a:t> kolorów</a:t>
            </a:r>
            <a:endParaRPr/>
          </a:p>
        </p:txBody>
      </p:sp>
      <p:cxnSp>
        <p:nvCxnSpPr>
          <p:cNvPr id="139" name="Google Shape;139;p4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40" name="Google Shape;140;p4"/>
          <p:cNvGraphicFramePr/>
          <p:nvPr/>
        </p:nvGraphicFramePr>
        <p:xfrm>
          <a:off x="6390123" y="3831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{C654C022-7D23-4BA7-B451-47F06DE88467}</a:tableStyleId>
              </a:tblPr>
              <a:tblGrid>
                <a:gridCol w="1374275"/>
                <a:gridCol w="1817050"/>
                <a:gridCol w="980675"/>
                <a:gridCol w="1079075"/>
              </a:tblGrid>
              <a:tr h="671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Model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Typ sieci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Test acc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Train acc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</a:tr>
              <a:tr h="67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vs 1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Multi-layer perceptron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0.85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1.0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  <a:tr h="40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vs 1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1.0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1.0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  <a:tr h="67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 vs reszta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pl-PL" sz="2000" u="none" cap="none" strike="noStrike"/>
                        <a:t>Multi-layer perceptron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0.56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0.66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  <a:tr h="67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 vs reszta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0.77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0.98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</a:tbl>
          </a:graphicData>
        </a:graphic>
      </p:graphicFrame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3328" y="3974953"/>
            <a:ext cx="2657565" cy="155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2652" y="3974953"/>
            <a:ext cx="2647421" cy="155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558218" y="633711"/>
            <a:ext cx="480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Rozpoznawanie gatunków – podejście drugie</a:t>
            </a:r>
            <a:endParaRPr/>
          </a:p>
        </p:txBody>
      </p:sp>
      <p:cxnSp>
        <p:nvCxnSpPr>
          <p:cNvPr id="149" name="Google Shape;149;p5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5"/>
          <p:cNvSpPr txBox="1"/>
          <p:nvPr>
            <p:ph idx="1" type="body"/>
          </p:nvPr>
        </p:nvSpPr>
        <p:spPr>
          <a:xfrm>
            <a:off x="647700" y="2269323"/>
            <a:ext cx="480060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>
                <a:solidFill>
                  <a:schemeClr val="lt1"/>
                </a:solidFill>
              </a:rPr>
              <a:t>Zbiór danych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Ponad 800 zdjęć (1 vs reszta)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400+ zdjęć gatunku „0”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>
                <a:solidFill>
                  <a:schemeClr val="lt1"/>
                </a:solidFill>
              </a:rPr>
              <a:t>400+ zdjęć innych przemieszanych gatunków</a:t>
            </a:r>
            <a:endParaRPr sz="20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>
                <a:solidFill>
                  <a:schemeClr val="lt1"/>
                </a:solidFill>
              </a:rPr>
              <a:t>Preprocessing zdjęć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Zmniejszenie do rozmiarów 408 x 240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Grayscale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52" name="Google Shape;152;p5"/>
          <p:cNvGraphicFramePr/>
          <p:nvPr/>
        </p:nvGraphicFramePr>
        <p:xfrm>
          <a:off x="6293211" y="7151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{C654C022-7D23-4BA7-B451-47F06DE88467}</a:tableStyleId>
              </a:tblPr>
              <a:tblGrid>
                <a:gridCol w="2171775"/>
                <a:gridCol w="1019550"/>
                <a:gridCol w="980675"/>
                <a:gridCol w="1079075"/>
              </a:tblGrid>
              <a:tr h="476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Model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Typ sieci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Test acc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Train acc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</a:tr>
              <a:tr h="71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vs </a:t>
                      </a:r>
                      <a:r>
                        <a:rPr lang="pl-PL" sz="2000"/>
                        <a:t>reszta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0.85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1.0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  <a:tr h="425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vs </a:t>
                      </a:r>
                      <a:r>
                        <a:rPr lang="pl-PL" sz="2000"/>
                        <a:t>reszta</a:t>
                      </a:r>
                      <a:br>
                        <a:rPr lang="pl-PL" sz="2000"/>
                      </a:b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(grayscale)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0.82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0.98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</a:tbl>
          </a:graphicData>
        </a:graphic>
      </p:graphicFrame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91" y="4898822"/>
            <a:ext cx="2949588" cy="17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3391" y="3048474"/>
            <a:ext cx="2944547" cy="17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>
            <p:ph type="title"/>
          </p:nvPr>
        </p:nvSpPr>
        <p:spPr>
          <a:xfrm>
            <a:off x="558218" y="633711"/>
            <a:ext cx="63767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Rozpoznawanie gatunków </a:t>
            </a:r>
            <a:br>
              <a:rPr lang="pl-PL" sz="3400">
                <a:solidFill>
                  <a:schemeClr val="lt1"/>
                </a:solidFill>
              </a:rPr>
            </a:br>
            <a:r>
              <a:rPr lang="pl-PL" sz="3400">
                <a:solidFill>
                  <a:schemeClr val="lt1"/>
                </a:solidFill>
              </a:rPr>
              <a:t>– klasyfikacja wieloklasowa</a:t>
            </a:r>
            <a:endParaRPr/>
          </a:p>
        </p:txBody>
      </p:sp>
      <p:cxnSp>
        <p:nvCxnSpPr>
          <p:cNvPr id="161" name="Google Shape;161;p6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6"/>
          <p:cNvSpPr txBox="1"/>
          <p:nvPr>
            <p:ph idx="1" type="body"/>
          </p:nvPr>
        </p:nvSpPr>
        <p:spPr>
          <a:xfrm>
            <a:off x="647700" y="2269323"/>
            <a:ext cx="480060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>
                <a:solidFill>
                  <a:schemeClr val="lt1"/>
                </a:solidFill>
              </a:rPr>
              <a:t>Zbiór danych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Ponad 3000 zdjęć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600+ zdjęć dla każdego z gatunków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>
                <a:solidFill>
                  <a:schemeClr val="lt1"/>
                </a:solidFill>
              </a:rPr>
              <a:t>Preprocessing zdjęć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Zmniejszenie do rozmiarów 289x170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l-PL" sz="2000">
                <a:solidFill>
                  <a:schemeClr val="lt1"/>
                </a:solidFill>
              </a:rPr>
              <a:t>Grayscale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63" name="Google Shape;163;p6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64" name="Google Shape;164;p6"/>
          <p:cNvGraphicFramePr/>
          <p:nvPr/>
        </p:nvGraphicFramePr>
        <p:xfrm>
          <a:off x="6336982" y="8381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{C654C022-7D23-4BA7-B451-47F06DE88467}</a:tableStyleId>
              </a:tblPr>
              <a:tblGrid>
                <a:gridCol w="2452425"/>
                <a:gridCol w="823875"/>
                <a:gridCol w="895700"/>
                <a:gridCol w="1079075"/>
              </a:tblGrid>
              <a:tr h="476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Model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Typ sieci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Test acc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Train acc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3A3838"/>
                    </a:solidFill>
                  </a:tcPr>
                </a:tc>
              </a:tr>
              <a:tr h="71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Wszystkie gatunki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0.83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0.98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  <a:tr h="425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Wszystkie gatunki</a:t>
                      </a:r>
                      <a:b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i="0" lang="pl-PL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(dodatkowe warstwy)</a:t>
                      </a:r>
                      <a:endParaRPr sz="2000" u="none" cap="none" strike="noStrike"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CNN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0.91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u="none" cap="none" strike="noStrike"/>
                        <a:t>0.96</a:t>
                      </a:r>
                      <a:endParaRPr/>
                    </a:p>
                  </a:txBody>
                  <a:tcPr marT="49800" marB="49800" marR="99575" marL="99575" anchor="ctr">
                    <a:solidFill>
                      <a:srgbClr val="757070"/>
                    </a:solidFill>
                  </a:tcPr>
                </a:tc>
              </a:tr>
            </a:tbl>
          </a:graphicData>
        </a:graphic>
      </p:graphicFrame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565" y="3176171"/>
            <a:ext cx="2756249" cy="16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6565" y="4904280"/>
            <a:ext cx="2762826" cy="16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 txBox="1"/>
          <p:nvPr>
            <p:ph type="title"/>
          </p:nvPr>
        </p:nvSpPr>
        <p:spPr>
          <a:xfrm>
            <a:off x="558218" y="633711"/>
            <a:ext cx="63767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pl-PL" sz="3400">
                <a:solidFill>
                  <a:schemeClr val="lt1"/>
                </a:solidFill>
              </a:rPr>
              <a:t>Kilka gatunków na jednym obrazie</a:t>
            </a:r>
            <a:endParaRPr/>
          </a:p>
        </p:txBody>
      </p:sp>
      <p:cxnSp>
        <p:nvCxnSpPr>
          <p:cNvPr id="173" name="Google Shape;173;p7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7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Obraz zawierający drzewo, trawa, zewnętrzne, roślina&#10;&#10;Opis wygenerowany automatycznie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895" y="3095329"/>
            <a:ext cx="5184756" cy="29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6366725" y="2987420"/>
            <a:ext cx="5016928" cy="3112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-PL" sz="2400">
                <a:solidFill>
                  <a:schemeClr val="lt1"/>
                </a:solidFill>
              </a:rPr>
              <a:t>Faktyczny zbiór: drzewa „0” i „4”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-PL" sz="2400">
                <a:solidFill>
                  <a:schemeClr val="lt1"/>
                </a:solidFill>
              </a:rPr>
              <a:t>Output modelu:</a:t>
            </a:r>
            <a:br>
              <a:rPr lang="pl-PL" sz="2400">
                <a:solidFill>
                  <a:schemeClr val="lt1"/>
                </a:solidFill>
              </a:rPr>
            </a:br>
            <a:r>
              <a:rPr lang="pl-PL" sz="2400">
                <a:solidFill>
                  <a:schemeClr val="lt1"/>
                </a:solidFill>
              </a:rPr>
              <a:t>	[ 0.33231931924819946,</a:t>
            </a:r>
            <a:br>
              <a:rPr lang="pl-PL" sz="2400">
                <a:solidFill>
                  <a:schemeClr val="lt1"/>
                </a:solidFill>
              </a:rPr>
            </a:br>
            <a:r>
              <a:rPr lang="pl-PL" sz="2400">
                <a:solidFill>
                  <a:schemeClr val="lt1"/>
                </a:solidFill>
              </a:rPr>
              <a:t>	  0.0010102163068950176,</a:t>
            </a:r>
            <a:br>
              <a:rPr lang="pl-PL" sz="2400">
                <a:solidFill>
                  <a:schemeClr val="lt1"/>
                </a:solidFill>
              </a:rPr>
            </a:br>
            <a:r>
              <a:rPr lang="pl-PL" sz="2400">
                <a:solidFill>
                  <a:schemeClr val="lt1"/>
                </a:solidFill>
              </a:rPr>
              <a:t> 	  0.01816524565219879,</a:t>
            </a:r>
            <a:br>
              <a:rPr lang="pl-PL" sz="2400">
                <a:solidFill>
                  <a:schemeClr val="lt1"/>
                </a:solidFill>
              </a:rPr>
            </a:br>
            <a:r>
              <a:rPr lang="pl-PL" sz="2400">
                <a:solidFill>
                  <a:schemeClr val="lt1"/>
                </a:solidFill>
              </a:rPr>
              <a:t> 	  0.0006768101593479514,</a:t>
            </a:r>
            <a:br>
              <a:rPr lang="pl-PL" sz="2400">
                <a:solidFill>
                  <a:schemeClr val="lt1"/>
                </a:solidFill>
              </a:rPr>
            </a:br>
            <a:r>
              <a:rPr lang="pl-PL" sz="2400">
                <a:solidFill>
                  <a:schemeClr val="lt1"/>
                </a:solidFill>
              </a:rPr>
              <a:t> 	  0.6478284597396851]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-PL" sz="2400">
                <a:solidFill>
                  <a:schemeClr val="lt1"/>
                </a:solidFill>
              </a:rPr>
              <a:t>Wniosek: </a:t>
            </a:r>
            <a:r>
              <a:rPr lang="pl-PL" sz="2200">
                <a:solidFill>
                  <a:schemeClr val="lt1"/>
                </a:solidFill>
              </a:rPr>
              <a:t>Model rozpoznał zarówno drzewa o indeksie 0 jak i drzewa o indeksie 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>
            <p:ph type="title"/>
          </p:nvPr>
        </p:nvSpPr>
        <p:spPr>
          <a:xfrm>
            <a:off x="2829102" y="2646948"/>
            <a:ext cx="65337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l-PL" sz="4400">
                <a:solidFill>
                  <a:schemeClr val="lt1"/>
                </a:solidFill>
              </a:rPr>
              <a:t>Dziękujemy za uwagę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2021-12-19T14:30:03Z</dcterms:created>
  <dc:creator>annadnowak98@gmail.com</dc:creator>
</cp:coreProperties>
</file>